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15" r:id="rId40"/>
    <p:sldId id="283" r:id="rId41"/>
    <p:sldId id="275" r:id="rId42"/>
    <p:sldId id="333" r:id="rId43"/>
    <p:sldId id="332" r:id="rId44"/>
    <p:sldId id="284" r:id="rId45"/>
    <p:sldId id="334" r:id="rId46"/>
    <p:sldId id="335" r:id="rId47"/>
    <p:sldId id="336" r:id="rId48"/>
    <p:sldId id="343" r:id="rId49"/>
    <p:sldId id="338" r:id="rId50"/>
    <p:sldId id="339" r:id="rId51"/>
    <p:sldId id="340" r:id="rId52"/>
    <p:sldId id="341" r:id="rId53"/>
    <p:sldId id="342" r:id="rId54"/>
    <p:sldId id="281" r:id="rId55"/>
    <p:sldId id="314" r:id="rId56"/>
    <p:sldId id="306" r:id="rId57"/>
    <p:sldId id="344" r:id="rId58"/>
    <p:sldId id="345" r:id="rId59"/>
    <p:sldId id="337" r:id="rId60"/>
    <p:sldId id="30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120" d="100"/>
          <a:sy n="120" d="100"/>
        </p:scale>
        <p:origin x="-1662" y="-12"/>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Time and Accuracy per Turn</a:t>
            </a:r>
          </a:p>
        </c:rich>
      </c:tx>
      <c:layout/>
      <c:overlay val="0"/>
    </c:title>
    <c:autoTitleDeleted val="0"/>
    <c:plotArea>
      <c:layout/>
      <c:lineChart>
        <c:grouping val="standard"/>
        <c:varyColors val="0"/>
        <c:ser>
          <c:idx val="1"/>
          <c:order val="0"/>
          <c:tx>
            <c:strRef>
              <c:f>Sheet1!$B$1</c:f>
              <c:strCache>
                <c:ptCount val="1"/>
                <c:pt idx="0">
                  <c:v>Time(sec)</c:v>
                </c:pt>
              </c:strCache>
            </c:strRef>
          </c:tx>
          <c:marker>
            <c:symbol val="none"/>
          </c:marker>
          <c: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val>
          <c:smooth val="0"/>
        </c:ser>
        <c:ser>
          <c:idx val="2"/>
          <c:order val="1"/>
          <c:tx>
            <c:strRef>
              <c:f>Sheet1!$C$1</c:f>
              <c:strCache>
                <c:ptCount val="1"/>
                <c:pt idx="0">
                  <c:v>% Accuracy</c:v>
                </c:pt>
              </c:strCache>
            </c:strRef>
          </c:tx>
          <c:marker>
            <c:symbol val="none"/>
          </c:marker>
          <c:val>
            <c:numRef>
              <c:f>Sheet1!$C$2:$C$13</c:f>
              <c:numCache>
                <c:formatCode>General</c:formatCode>
                <c:ptCount val="12"/>
                <c:pt idx="0">
                  <c:v>100</c:v>
                </c:pt>
                <c:pt idx="1">
                  <c:v>60</c:v>
                </c:pt>
                <c:pt idx="2">
                  <c:v>90</c:v>
                </c:pt>
                <c:pt idx="3">
                  <c:v>90</c:v>
                </c:pt>
                <c:pt idx="4">
                  <c:v>70</c:v>
                </c:pt>
                <c:pt idx="5">
                  <c:v>80</c:v>
                </c:pt>
                <c:pt idx="6">
                  <c:v>60</c:v>
                </c:pt>
                <c:pt idx="7">
                  <c:v>90</c:v>
                </c:pt>
                <c:pt idx="8">
                  <c:v>40</c:v>
                </c:pt>
                <c:pt idx="9">
                  <c:v>90</c:v>
                </c:pt>
                <c:pt idx="10">
                  <c:v>70</c:v>
                </c:pt>
                <c:pt idx="11">
                  <c:v>90</c:v>
                </c:pt>
              </c:numCache>
            </c:numRef>
          </c:val>
          <c:smooth val="0"/>
        </c:ser>
        <c:dLbls>
          <c:showLegendKey val="0"/>
          <c:showVal val="0"/>
          <c:showCatName val="0"/>
          <c:showSerName val="0"/>
          <c:showPercent val="0"/>
          <c:showBubbleSize val="0"/>
        </c:dLbls>
        <c:marker val="1"/>
        <c:smooth val="0"/>
        <c:axId val="162603008"/>
        <c:axId val="162604544"/>
      </c:lineChart>
      <c:catAx>
        <c:axId val="162603008"/>
        <c:scaling>
          <c:orientation val="minMax"/>
        </c:scaling>
        <c:delete val="0"/>
        <c:axPos val="b"/>
        <c:numFmt formatCode="General" sourceLinked="1"/>
        <c:majorTickMark val="none"/>
        <c:minorTickMark val="none"/>
        <c:tickLblPos val="nextTo"/>
        <c:crossAx val="162604544"/>
        <c:crosses val="autoZero"/>
        <c:auto val="1"/>
        <c:lblAlgn val="ctr"/>
        <c:lblOffset val="0"/>
        <c:tickLblSkip val="2"/>
        <c:noMultiLvlLbl val="0"/>
      </c:catAx>
      <c:valAx>
        <c:axId val="162604544"/>
        <c:scaling>
          <c:orientation val="minMax"/>
          <c:max val="100"/>
          <c:min val="20"/>
        </c:scaling>
        <c:delete val="0"/>
        <c:axPos val="l"/>
        <c:majorGridlines/>
        <c:numFmt formatCode="0" sourceLinked="0"/>
        <c:majorTickMark val="none"/>
        <c:minorTickMark val="none"/>
        <c:tickLblPos val="nextTo"/>
        <c:crossAx val="162603008"/>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Sheet1!$B$2:$B$7</c:f>
              <c:numCache>
                <c:formatCode>General</c:formatCode>
                <c:ptCount val="6"/>
                <c:pt idx="0">
                  <c:v>0.75</c:v>
                </c:pt>
                <c:pt idx="1">
                  <c:v>0</c:v>
                </c:pt>
                <c:pt idx="2">
                  <c:v>1</c:v>
                </c:pt>
                <c:pt idx="3">
                  <c:v>0.33333299999999999</c:v>
                </c:pt>
                <c:pt idx="4">
                  <c:v>0.3333333</c:v>
                </c:pt>
              </c:numCache>
            </c:numRef>
          </c:val>
        </c:ser>
        <c:ser>
          <c:idx val="1"/>
          <c:order val="1"/>
          <c:tx>
            <c:strRef>
              <c:f>Sheet1!$C$1</c:f>
              <c:strCache>
                <c:ptCount val="1"/>
                <c:pt idx="0">
                  <c:v>Total</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Sheet1!$C$2:$C$7</c:f>
              <c:numCache>
                <c:formatCode>General</c:formatCode>
                <c:ptCount val="6"/>
                <c:pt idx="5">
                  <c:v>0.47</c:v>
                </c:pt>
              </c:numCache>
            </c:numRef>
          </c:val>
        </c:ser>
        <c:dLbls>
          <c:showLegendKey val="0"/>
          <c:showVal val="0"/>
          <c:showCatName val="0"/>
          <c:showSerName val="0"/>
          <c:showPercent val="0"/>
          <c:showBubbleSize val="0"/>
        </c:dLbls>
        <c:gapWidth val="150"/>
        <c:axId val="162500992"/>
        <c:axId val="162502528"/>
      </c:barChart>
      <c:catAx>
        <c:axId val="162500992"/>
        <c:scaling>
          <c:orientation val="minMax"/>
        </c:scaling>
        <c:delete val="0"/>
        <c:axPos val="b"/>
        <c:majorTickMark val="none"/>
        <c:minorTickMark val="none"/>
        <c:tickLblPos val="nextTo"/>
        <c:crossAx val="162502528"/>
        <c:crosses val="autoZero"/>
        <c:auto val="1"/>
        <c:lblAlgn val="ctr"/>
        <c:lblOffset val="100"/>
        <c:noMultiLvlLbl val="0"/>
      </c:catAx>
      <c:valAx>
        <c:axId val="162502528"/>
        <c:scaling>
          <c:orientation val="minMax"/>
          <c:max val="1"/>
        </c:scaling>
        <c:delete val="0"/>
        <c:axPos val="l"/>
        <c:majorGridlines/>
        <c:numFmt formatCode="0.00%" sourceLinked="0"/>
        <c:majorTickMark val="none"/>
        <c:minorTickMark val="none"/>
        <c:tickLblPos val="nextTo"/>
        <c:crossAx val="162500992"/>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23-Oct-14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47</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52</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23-Oct-14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23-Oct-14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23-Oct-14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23-Oct-14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G"/><Relationship Id="rId9" Type="http://schemas.openxmlformats.org/officeDocument/2006/relationships/image" Target="../media/image73.JP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 Proximity sensing:</a:t>
            </a:r>
            <a:endParaRPr lang="en-US" sz="1100" dirty="0">
              <a:latin typeface="Anime Ace 2.0 BB" pitchFamily="50" charset="0"/>
            </a:endParaRPr>
          </a:p>
          <a:p>
            <a:r>
              <a:rPr lang="en-US" sz="1100" dirty="0" smtClean="0">
                <a:latin typeface="Anime Ace 2.0 BB" pitchFamily="50" charset="0"/>
              </a:rPr>
              <a:t>Artificial experience with High redundancy</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 Temperature sensing:</a:t>
            </a:r>
            <a:endParaRPr lang="en-US" sz="1100" dirty="0">
              <a:latin typeface="Anime Ace 2.0 BB" pitchFamily="50" charset="0"/>
            </a:endParaRPr>
          </a:p>
          <a:p>
            <a:r>
              <a:rPr lang="en-US" sz="1100" dirty="0" smtClean="0">
                <a:latin typeface="Anime Ace 2.0 BB" pitchFamily="50" charset="0"/>
              </a:rPr>
              <a:t>Artificial sensory experience with no redundancy</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ii Mobile sensors:</a:t>
            </a:r>
            <a:endParaRPr lang="en-US" sz="11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context</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6"/>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0" y="4930798"/>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2" y="4411333"/>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6"/>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0"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7"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1"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0"/>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0"/>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8998" y="2833777"/>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8998" y="2833777"/>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86" b="21077"/>
          <a:stretch/>
        </p:blipFill>
        <p:spPr bwMode="auto">
          <a:xfrm>
            <a:off x="3062533"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377930" y="3700298"/>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6057900" y="4403157"/>
            <a:ext cx="215316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times, 6 times with visual feedback.</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
        <p:nvSpPr>
          <p:cNvPr id="2" name="TextBox 1"/>
          <p:cNvSpPr txBox="1"/>
          <p:nvPr/>
        </p:nvSpPr>
        <p:spPr>
          <a:xfrm>
            <a:off x="1143000" y="4572000"/>
            <a:ext cx="2514600" cy="646331"/>
          </a:xfrm>
          <a:prstGeom prst="rect">
            <a:avLst/>
          </a:prstGeom>
          <a:noFill/>
        </p:spPr>
        <p:txBody>
          <a:bodyPr wrap="square" rtlCol="0">
            <a:spAutoFit/>
          </a:bodyPr>
          <a:lstStyle/>
          <a:p>
            <a:r>
              <a:rPr lang="en-US" dirty="0" smtClean="0"/>
              <a:t>Picture of someone wearing the headband</a:t>
            </a:r>
            <a:endParaRPr lang="en-US" dirty="0"/>
          </a:p>
        </p:txBody>
      </p:sp>
      <p:sp>
        <p:nvSpPr>
          <p:cNvPr id="3" name="TextBox 2"/>
          <p:cNvSpPr txBox="1"/>
          <p:nvPr/>
        </p:nvSpPr>
        <p:spPr>
          <a:xfrm>
            <a:off x="5029200" y="3771900"/>
            <a:ext cx="2800350" cy="646331"/>
          </a:xfrm>
          <a:prstGeom prst="rect">
            <a:avLst/>
          </a:prstGeom>
          <a:noFill/>
        </p:spPr>
        <p:txBody>
          <a:bodyPr wrap="square" rtlCol="0">
            <a:spAutoFit/>
          </a:bodyPr>
          <a:lstStyle/>
          <a:p>
            <a:r>
              <a:rPr lang="en-US" dirty="0" smtClean="0"/>
              <a:t>Picture of the </a:t>
            </a:r>
            <a:r>
              <a:rPr lang="en-US" dirty="0" err="1" smtClean="0"/>
              <a:t>peltier</a:t>
            </a:r>
            <a:r>
              <a:rPr lang="en-US" dirty="0" smtClean="0"/>
              <a:t> devices</a:t>
            </a:r>
            <a:endParaRPr lang="en-US" dirty="0"/>
          </a:p>
        </p:txBody>
      </p:sp>
      <p:sp>
        <p:nvSpPr>
          <p:cNvPr id="4" name="TextBox 3"/>
          <p:cNvSpPr txBox="1"/>
          <p:nvPr/>
        </p:nvSpPr>
        <p:spPr>
          <a:xfrm>
            <a:off x="5943600" y="5372100"/>
            <a:ext cx="2743200" cy="646331"/>
          </a:xfrm>
          <a:prstGeom prst="rect">
            <a:avLst/>
          </a:prstGeom>
          <a:noFill/>
        </p:spPr>
        <p:txBody>
          <a:bodyPr wrap="square" rtlCol="0">
            <a:spAutoFit/>
          </a:bodyPr>
          <a:lstStyle/>
          <a:p>
            <a:r>
              <a:rPr lang="en-US" dirty="0" smtClean="0"/>
              <a:t>Picture of the test as it goes</a:t>
            </a:r>
            <a:endParaRPr lang="en-US" dirty="0"/>
          </a:p>
        </p:txBody>
      </p:sp>
      <p:sp>
        <p:nvSpPr>
          <p:cNvPr id="5" name="TextBox 4"/>
          <p:cNvSpPr txBox="1"/>
          <p:nvPr/>
        </p:nvSpPr>
        <p:spPr>
          <a:xfrm>
            <a:off x="2171700" y="5600700"/>
            <a:ext cx="2514600" cy="646331"/>
          </a:xfrm>
          <a:prstGeom prst="rect">
            <a:avLst/>
          </a:prstGeom>
          <a:noFill/>
        </p:spPr>
        <p:txBody>
          <a:bodyPr wrap="square" rtlCol="0">
            <a:spAutoFit/>
          </a:bodyPr>
          <a:lstStyle/>
          <a:p>
            <a:r>
              <a:rPr lang="en-US" dirty="0" smtClean="0"/>
              <a:t>Picture of UI with and without feedback</a:t>
            </a:r>
            <a:endParaRPr lang="en-US" dirty="0"/>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288536656"/>
              </p:ext>
            </p:extLst>
          </p:nvPr>
        </p:nvGraphicFramePr>
        <p:xfrm>
          <a:off x="914400" y="1143000"/>
          <a:ext cx="7315200" cy="3771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54407535"/>
              </p:ext>
            </p:extLst>
          </p:nvPr>
        </p:nvGraphicFramePr>
        <p:xfrm>
          <a:off x="5257800" y="4392223"/>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last 6 turns,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a:effectLst/>
                        </a:rPr>
                        <a:t>Feedback first</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66.67</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50.22</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83.33%</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8567166"/>
              </p:ext>
            </p:extLst>
          </p:nvPr>
        </p:nvGraphicFramePr>
        <p:xfrm>
          <a:off x="571500" y="1837182"/>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62.01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72.22</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54.39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85.42</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6096687"/>
              </p:ext>
            </p:extLst>
          </p:nvPr>
        </p:nvGraphicFramePr>
        <p:xfrm>
          <a:off x="5257800" y="1714500"/>
          <a:ext cx="3437889" cy="1517142"/>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no feedback portion,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64.86</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a:effectLst/>
                        </a:rPr>
                        <a:t>Feedback Second</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62.82</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87.50</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99151953"/>
              </p:ext>
            </p:extLst>
          </p:nvPr>
        </p:nvGraphicFramePr>
        <p:xfrm>
          <a:off x="571500" y="4392223"/>
          <a:ext cx="3437889" cy="1050290"/>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57.99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80</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59.93</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75</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PhDThesis\images\IMG_0014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85" t="13438" r="11283" b="14655"/>
          <a:stretch/>
        </p:blipFill>
        <p:spPr bwMode="auto">
          <a:xfrm rot="5400000">
            <a:off x="2751652" y="332290"/>
            <a:ext cx="3983595" cy="35433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2"/>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430981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Baseball cap equipped with a transducer…</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4626261" y="3097098"/>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4457700" y="5715000"/>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85750" y="3771900"/>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pic>
        <p:nvPicPr>
          <p:cNvPr id="11" name="Picture 2" descr="C:\Users\TitoAlfaro\Documents\PhDThesis\images\IMG_0014 (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29" t="11590" r="36720" b="52537"/>
          <a:stretch/>
        </p:blipFill>
        <p:spPr bwMode="auto">
          <a:xfrm rot="5400000">
            <a:off x="6455276" y="257545"/>
            <a:ext cx="2631057" cy="234025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Oval Callout 11"/>
          <p:cNvSpPr/>
          <p:nvPr/>
        </p:nvSpPr>
        <p:spPr>
          <a:xfrm flipH="1">
            <a:off x="6600677" y="2555139"/>
            <a:ext cx="1943100" cy="376123"/>
          </a:xfrm>
          <a:prstGeom prst="wedgeEllipseCallout">
            <a:avLst>
              <a:gd name="adj1" fmla="val -37814"/>
              <a:gd name="adj2" fmla="val -1472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transducer</a:t>
            </a:r>
            <a:endParaRPr lang="en-US" sz="1100" dirty="0">
              <a:solidFill>
                <a:schemeClr val="tx1"/>
              </a:solidFill>
              <a:latin typeface="Anime Ace 2.0 BB" pitchFamily="50" charset="0"/>
            </a:endParaRPr>
          </a:p>
        </p:txBody>
      </p:sp>
      <p:sp>
        <p:nvSpPr>
          <p:cNvPr id="2" name="TextBox 1"/>
          <p:cNvSpPr txBox="1"/>
          <p:nvPr/>
        </p:nvSpPr>
        <p:spPr>
          <a:xfrm>
            <a:off x="457200" y="4686300"/>
            <a:ext cx="2628900" cy="369332"/>
          </a:xfrm>
          <a:prstGeom prst="rect">
            <a:avLst/>
          </a:prstGeom>
          <a:noFill/>
        </p:spPr>
        <p:txBody>
          <a:bodyPr wrap="square" rtlCol="0">
            <a:spAutoFit/>
          </a:bodyPr>
          <a:lstStyle/>
          <a:p>
            <a:r>
              <a:rPr lang="en-US" dirty="0" smtClean="0"/>
              <a:t>Picture of person with hat</a:t>
            </a:r>
            <a:endParaRPr lang="en-US" dirty="0"/>
          </a:p>
        </p:txBody>
      </p:sp>
      <p:sp>
        <p:nvSpPr>
          <p:cNvPr id="3" name="TextBox 2"/>
          <p:cNvSpPr txBox="1"/>
          <p:nvPr/>
        </p:nvSpPr>
        <p:spPr>
          <a:xfrm>
            <a:off x="5372100" y="4572000"/>
            <a:ext cx="2857500" cy="646331"/>
          </a:xfrm>
          <a:prstGeom prst="rect">
            <a:avLst/>
          </a:prstGeom>
          <a:noFill/>
        </p:spPr>
        <p:txBody>
          <a:bodyPr wrap="square" rtlCol="0">
            <a:spAutoFit/>
          </a:bodyPr>
          <a:lstStyle/>
          <a:p>
            <a:r>
              <a:rPr lang="en-US" dirty="0" smtClean="0"/>
              <a:t>Picture of person walking around the lab</a:t>
            </a:r>
            <a:endParaRPr lang="en-US" dirty="0"/>
          </a:p>
        </p:txBody>
      </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62122985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917591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611630"/>
                <a:gridCol w="3563620"/>
              </a:tblGrid>
              <a:tr h="365760">
                <a:tc gridSpan="2">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r>
              <a:tr h="0">
                <a:tc>
                  <a:txBody>
                    <a:bodyPr/>
                    <a:lstStyle/>
                    <a:p>
                      <a:pPr marL="0" marR="0" algn="ctr">
                        <a:lnSpc>
                          <a:spcPct val="115000"/>
                        </a:lnSpc>
                        <a:spcBef>
                          <a:spcPts val="0"/>
                        </a:spcBef>
                        <a:spcAft>
                          <a:spcPts val="0"/>
                        </a:spcAft>
                      </a:pPr>
                      <a:r>
                        <a:rPr lang="en-US" sz="1200">
                          <a:effectLst/>
                        </a:rPr>
                        <a:t>Sensor </a:t>
                      </a:r>
                      <a:endParaRPr lang="en-US" sz="120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a:effectLst/>
                        </a:rPr>
                        <a:t>Response</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Wind or weather related</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Has to do with the stairs. Shape, Distance or Materials</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Temperature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No Idea</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943" y="114300"/>
            <a:ext cx="5257800" cy="52578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54971"/>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freshener</a:t>
            </a:r>
            <a:endParaRPr lang="en-US" sz="1100" dirty="0">
              <a:latin typeface="Anime Ace 2.0 BB" pitchFamily="50" charset="0"/>
            </a:endParaRPr>
          </a:p>
        </p:txBody>
      </p:sp>
      <p:sp>
        <p:nvSpPr>
          <p:cNvPr id="5" name="TextBox 4"/>
          <p:cNvSpPr txBox="1"/>
          <p:nvPr/>
        </p:nvSpPr>
        <p:spPr>
          <a:xfrm>
            <a:off x="190334" y="1006614"/>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sp>
        <p:nvSpPr>
          <p:cNvPr id="19" name="TextBox 18"/>
          <p:cNvSpPr txBox="1"/>
          <p:nvPr/>
        </p:nvSpPr>
        <p:spPr>
          <a:xfrm>
            <a:off x="6286500" y="46863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Is modified to respond to the </a:t>
            </a:r>
            <a:r>
              <a:rPr lang="en-US" sz="1100" dirty="0" err="1" smtClean="0">
                <a:latin typeface="Anime Ace 2.0 BB" pitchFamily="50" charset="0"/>
              </a:rPr>
              <a:t>foodcam</a:t>
            </a:r>
            <a:r>
              <a:rPr lang="en-US" sz="1100" dirty="0" smtClean="0">
                <a:latin typeface="Anime Ace 2.0 BB" pitchFamily="50" charset="0"/>
              </a:rPr>
              <a:t> feed</a:t>
            </a:r>
            <a:endParaRPr lang="en-US" sz="1100" dirty="0">
              <a:latin typeface="Anime Ace 2.0 BB" pitchFamily="50" charset="0"/>
            </a:endParaRPr>
          </a:p>
        </p:txBody>
      </p:sp>
      <p:sp>
        <p:nvSpPr>
          <p:cNvPr id="2" name="TextBox 1"/>
          <p:cNvSpPr txBox="1"/>
          <p:nvPr/>
        </p:nvSpPr>
        <p:spPr>
          <a:xfrm>
            <a:off x="342900" y="4229100"/>
            <a:ext cx="2400300" cy="646331"/>
          </a:xfrm>
          <a:prstGeom prst="rect">
            <a:avLst/>
          </a:prstGeom>
          <a:noFill/>
        </p:spPr>
        <p:txBody>
          <a:bodyPr wrap="square" rtlCol="0">
            <a:spAutoFit/>
          </a:bodyPr>
          <a:lstStyle/>
          <a:p>
            <a:r>
              <a:rPr lang="en-US" dirty="0" smtClean="0"/>
              <a:t>Picture of hand pushing </a:t>
            </a:r>
            <a:r>
              <a:rPr lang="en-US" dirty="0" err="1" smtClean="0"/>
              <a:t>foodcam</a:t>
            </a:r>
            <a:r>
              <a:rPr lang="en-US" dirty="0" smtClean="0"/>
              <a:t> button</a:t>
            </a:r>
            <a:endParaRPr lang="en-US" dirty="0"/>
          </a:p>
        </p:txBody>
      </p:sp>
      <p:sp>
        <p:nvSpPr>
          <p:cNvPr id="3" name="TextBox 2"/>
          <p:cNvSpPr txBox="1"/>
          <p:nvPr/>
        </p:nvSpPr>
        <p:spPr>
          <a:xfrm>
            <a:off x="2628900" y="5715000"/>
            <a:ext cx="4229100" cy="369332"/>
          </a:xfrm>
          <a:prstGeom prst="rect">
            <a:avLst/>
          </a:prstGeom>
          <a:noFill/>
        </p:spPr>
        <p:txBody>
          <a:bodyPr wrap="square" rtlCol="0">
            <a:spAutoFit/>
          </a:bodyPr>
          <a:lstStyle/>
          <a:p>
            <a:r>
              <a:rPr lang="en-US" dirty="0" smtClean="0"/>
              <a:t>Sketch of </a:t>
            </a:r>
            <a:r>
              <a:rPr lang="en-US" dirty="0" err="1" smtClean="0"/>
              <a:t>airwick</a:t>
            </a:r>
            <a:r>
              <a:rPr lang="en-US" dirty="0" smtClean="0"/>
              <a:t> blowing</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299" y="114300"/>
            <a:ext cx="3314701" cy="2171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768743" y="232285"/>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19"/>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8" y="2431283"/>
            <a:ext cx="6858001" cy="42862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1600200" y="3131048"/>
            <a:ext cx="1485900" cy="500386"/>
          </a:xfrm>
          <a:prstGeom prst="wedgeEllipseCallout">
            <a:avLst>
              <a:gd name="adj1" fmla="val 77477"/>
              <a:gd name="adj2" fmla="val 876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4648059" y="2863315"/>
            <a:ext cx="1485900" cy="500386"/>
          </a:xfrm>
          <a:prstGeom prst="wedgeEllipseCallout">
            <a:avLst>
              <a:gd name="adj1" fmla="val 90830"/>
              <a:gd name="adj2" fmla="val 1513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028699" y="5074148"/>
            <a:ext cx="1485900" cy="500386"/>
          </a:xfrm>
          <a:prstGeom prst="wedgeEllipseCallout">
            <a:avLst>
              <a:gd name="adj1" fmla="val -42697"/>
              <a:gd name="adj2" fmla="val -985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5713421" y="5189813"/>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
        <p:nvSpPr>
          <p:cNvPr id="2" name="TextBox 1"/>
          <p:cNvSpPr txBox="1"/>
          <p:nvPr/>
        </p:nvSpPr>
        <p:spPr>
          <a:xfrm>
            <a:off x="3886200" y="1200150"/>
            <a:ext cx="4457700" cy="369332"/>
          </a:xfrm>
          <a:prstGeom prst="rect">
            <a:avLst/>
          </a:prstGeom>
          <a:noFill/>
        </p:spPr>
        <p:txBody>
          <a:bodyPr wrap="square" rtlCol="0">
            <a:spAutoFit/>
          </a:bodyPr>
          <a:lstStyle/>
          <a:p>
            <a:r>
              <a:rPr lang="en-US" dirty="0" smtClean="0"/>
              <a:t>Picture of bottles</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22" t="6036" r="21258" b="22427"/>
          <a:stretch/>
        </p:blipFill>
        <p:spPr bwMode="auto">
          <a:xfrm>
            <a:off x="3034343" y="114300"/>
            <a:ext cx="32521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86100" y="23507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6286500" y="3648789"/>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8" name="TextBox 7"/>
          <p:cNvSpPr txBox="1"/>
          <p:nvPr/>
        </p:nvSpPr>
        <p:spPr>
          <a:xfrm>
            <a:off x="6286500" y="5926347"/>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
        <p:nvSpPr>
          <p:cNvPr id="9" name="TextBox 8"/>
          <p:cNvSpPr txBox="1"/>
          <p:nvPr/>
        </p:nvSpPr>
        <p:spPr>
          <a:xfrm>
            <a:off x="6476281" y="114300"/>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sp>
        <p:nvSpPr>
          <p:cNvPr id="2" name="TextBox 1"/>
          <p:cNvSpPr txBox="1"/>
          <p:nvPr/>
        </p:nvSpPr>
        <p:spPr>
          <a:xfrm>
            <a:off x="6629400" y="1143000"/>
            <a:ext cx="2057400" cy="646331"/>
          </a:xfrm>
          <a:prstGeom prst="rect">
            <a:avLst/>
          </a:prstGeom>
          <a:noFill/>
        </p:spPr>
        <p:txBody>
          <a:bodyPr wrap="square" rtlCol="0">
            <a:spAutoFit/>
          </a:bodyPr>
          <a:lstStyle/>
          <a:p>
            <a:r>
              <a:rPr lang="en-US" dirty="0" smtClean="0"/>
              <a:t>Picture of people playing game</a:t>
            </a:r>
            <a:endParaRPr lang="en-US" dirty="0"/>
          </a:p>
        </p:txBody>
      </p:sp>
      <p:sp>
        <p:nvSpPr>
          <p:cNvPr id="3" name="TextBox 2"/>
          <p:cNvSpPr txBox="1"/>
          <p:nvPr/>
        </p:nvSpPr>
        <p:spPr>
          <a:xfrm>
            <a:off x="685800" y="4114800"/>
            <a:ext cx="2743200" cy="646331"/>
          </a:xfrm>
          <a:prstGeom prst="rect">
            <a:avLst/>
          </a:prstGeom>
          <a:noFill/>
        </p:spPr>
        <p:txBody>
          <a:bodyPr wrap="square" rtlCol="0">
            <a:spAutoFit/>
          </a:bodyPr>
          <a:lstStyle/>
          <a:p>
            <a:r>
              <a:rPr lang="en-US" dirty="0" smtClean="0"/>
              <a:t>Picture of baseball cap with close sensor</a:t>
            </a:r>
            <a:endParaRPr lang="en-US" dirty="0"/>
          </a:p>
        </p:txBody>
      </p:sp>
      <p:sp>
        <p:nvSpPr>
          <p:cNvPr id="6" name="TextBox 5"/>
          <p:cNvSpPr txBox="1"/>
          <p:nvPr/>
        </p:nvSpPr>
        <p:spPr>
          <a:xfrm>
            <a:off x="5029200" y="4761131"/>
            <a:ext cx="3429000" cy="369332"/>
          </a:xfrm>
          <a:prstGeom prst="rect">
            <a:avLst/>
          </a:prstGeom>
          <a:noFill/>
        </p:spPr>
        <p:txBody>
          <a:bodyPr wrap="square" rtlCol="0">
            <a:spAutoFit/>
          </a:bodyPr>
          <a:lstStyle/>
          <a:p>
            <a:r>
              <a:rPr lang="en-US" dirty="0" smtClean="0"/>
              <a:t>Data showing no difference</a:t>
            </a: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toAlfaro\Documents\PhDThesis\images\PeltierInBa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99" y="114300"/>
            <a:ext cx="401406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862727" y="2743200"/>
            <a:ext cx="1485900" cy="376123"/>
          </a:xfrm>
          <a:prstGeom prst="wedgeEllipseCallout">
            <a:avLst>
              <a:gd name="adj1" fmla="val 113472"/>
              <a:gd name="adj2" fmla="val -1862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011790" y="1114336"/>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sp>
        <p:nvSpPr>
          <p:cNvPr id="2" name="TextBox 1"/>
          <p:cNvSpPr txBox="1"/>
          <p:nvPr/>
        </p:nvSpPr>
        <p:spPr>
          <a:xfrm>
            <a:off x="457200" y="3657600"/>
            <a:ext cx="3543300" cy="646331"/>
          </a:xfrm>
          <a:prstGeom prst="rect">
            <a:avLst/>
          </a:prstGeom>
          <a:noFill/>
        </p:spPr>
        <p:txBody>
          <a:bodyPr wrap="square" rtlCol="0">
            <a:spAutoFit/>
          </a:bodyPr>
          <a:lstStyle/>
          <a:p>
            <a:r>
              <a:rPr lang="en-US" dirty="0" smtClean="0"/>
              <a:t>Picture of person wearing neck device</a:t>
            </a:r>
            <a:endParaRPr lang="en-US" dirty="0"/>
          </a:p>
        </p:txBody>
      </p:sp>
      <p:sp>
        <p:nvSpPr>
          <p:cNvPr id="6" name="TextBox 5"/>
          <p:cNvSpPr txBox="1"/>
          <p:nvPr/>
        </p:nvSpPr>
        <p:spPr>
          <a:xfrm>
            <a:off x="3429000" y="4686300"/>
            <a:ext cx="3556860" cy="646331"/>
          </a:xfrm>
          <a:prstGeom prst="rect">
            <a:avLst/>
          </a:prstGeom>
          <a:noFill/>
        </p:spPr>
        <p:txBody>
          <a:bodyPr wrap="square" rtlCol="0">
            <a:spAutoFit/>
          </a:bodyPr>
          <a:lstStyle/>
          <a:p>
            <a:r>
              <a:rPr lang="en-US" dirty="0" smtClean="0"/>
              <a:t>Picture of person walking past a screen</a:t>
            </a: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4274" y="800100"/>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Discreet and Continuous Data</a:t>
            </a:r>
          </a:p>
          <a:p>
            <a:r>
              <a:rPr lang="en-US" sz="1100" b="1" dirty="0">
                <a:latin typeface="Anime Ace 2.0 BB" pitchFamily="50" charset="0"/>
              </a:rPr>
              <a:t>1. </a:t>
            </a:r>
            <a:r>
              <a:rPr lang="en-US" sz="1100" dirty="0">
                <a:latin typeface="Anime Ace 2.0 BB" pitchFamily="50" charset="0"/>
              </a:rPr>
              <a:t>Will a discreet signal that just turns on and off to get the user’s attention be more effective than a continuous signal that requires the user’s interpretation of changing 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1672836"/>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Substitution</a:t>
            </a:r>
          </a:p>
          <a:p>
            <a:r>
              <a:rPr lang="en-US" sz="1100" b="1" dirty="0">
                <a:latin typeface="Anime Ace 2.0 BB" pitchFamily="50" charset="0"/>
              </a:rPr>
              <a:t>2. </a:t>
            </a:r>
            <a:r>
              <a:rPr lang="en-US" sz="1100" dirty="0">
                <a:latin typeface="Anime Ace 2.0 BB" pitchFamily="50" charset="0"/>
              </a:rPr>
              <a:t>In a situation where vision is used to make a quick decision, will Digital Synesthesia prove to be a valid alternative to accomplishing the same task or part of that task?</a:t>
            </a:r>
          </a:p>
        </p:txBody>
      </p:sp>
      <p:sp>
        <p:nvSpPr>
          <p:cNvPr id="7" name="TextBox 6"/>
          <p:cNvSpPr txBox="1"/>
          <p:nvPr/>
        </p:nvSpPr>
        <p:spPr>
          <a:xfrm>
            <a:off x="342900" y="2376295"/>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Augmentation</a:t>
            </a: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
        <p:nvSpPr>
          <p:cNvPr id="8" name="TextBox 7"/>
          <p:cNvSpPr txBox="1"/>
          <p:nvPr/>
        </p:nvSpPr>
        <p:spPr>
          <a:xfrm>
            <a:off x="342900" y="3079754"/>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New Senses</a:t>
            </a:r>
          </a:p>
          <a:p>
            <a:r>
              <a:rPr lang="en-US" sz="1100" b="1" dirty="0">
                <a:latin typeface="Anime Ace 2.0 BB" pitchFamily="50" charset="0"/>
              </a:rPr>
              <a:t>4. </a:t>
            </a:r>
            <a:r>
              <a:rPr lang="en-US" sz="1100" dirty="0">
                <a:latin typeface="Anime Ace 2.0 BB" pitchFamily="50" charset="0"/>
              </a:rPr>
              <a:t>Is the user able to understand and correctly interpret a new artificial sense that the body previously did not have?</a:t>
            </a:r>
          </a:p>
        </p:txBody>
      </p:sp>
      <p:sp>
        <p:nvSpPr>
          <p:cNvPr id="10" name="TextBox 9"/>
          <p:cNvSpPr txBox="1"/>
          <p:nvPr/>
        </p:nvSpPr>
        <p:spPr>
          <a:xfrm>
            <a:off x="342900" y="3783213"/>
            <a:ext cx="8572500" cy="938719"/>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The User and the New Stimuli</a:t>
            </a:r>
          </a:p>
          <a:p>
            <a:r>
              <a:rPr lang="en-US" sz="1100" b="1" dirty="0">
                <a:latin typeface="Anime Ace 2.0 BB" pitchFamily="50" charset="0"/>
              </a:rPr>
              <a:t>5. </a:t>
            </a:r>
            <a:r>
              <a:rPr lang="en-US" sz="1100" dirty="0">
                <a:latin typeface="Anime Ace 2.0 BB" pitchFamily="50" charset="0"/>
              </a:rPr>
              <a:t>How accurate is the interpretation of data when experienced through new artificial senses?</a:t>
            </a:r>
          </a:p>
          <a:p>
            <a:r>
              <a:rPr lang="en-US" sz="1100" b="1" dirty="0">
                <a:latin typeface="Anime Ace 2.0 BB" pitchFamily="50" charset="0"/>
              </a:rPr>
              <a:t>6. </a:t>
            </a:r>
            <a:r>
              <a:rPr lang="en-US" sz="1100" dirty="0">
                <a:latin typeface="Anime Ace 2.0 BB" pitchFamily="50" charset="0"/>
              </a:rPr>
              <a:t>Will there be feelings of “phantom sense” where the user will feel the effects of a stimulation that is not present anymore?</a:t>
            </a:r>
          </a:p>
        </p:txBody>
      </p:sp>
      <p:sp>
        <p:nvSpPr>
          <p:cNvPr id="11" name="TextBox 10"/>
          <p:cNvSpPr txBox="1"/>
          <p:nvPr/>
        </p:nvSpPr>
        <p:spPr>
          <a:xfrm>
            <a:off x="342900" y="4825227"/>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Escaping the visual user interface</a:t>
            </a: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
        <p:nvSpPr>
          <p:cNvPr id="12" name="TextBox 11"/>
          <p:cNvSpPr txBox="1"/>
          <p:nvPr/>
        </p:nvSpPr>
        <p:spPr>
          <a:xfrm>
            <a:off x="342900" y="5697964"/>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Design Thinking</a:t>
            </a:r>
          </a:p>
          <a:p>
            <a:r>
              <a:rPr lang="en-US" sz="1100" b="1" dirty="0">
                <a:latin typeface="Anime Ace 2.0 BB" pitchFamily="50" charset="0"/>
              </a:rPr>
              <a:t>8. </a:t>
            </a:r>
            <a:r>
              <a:rPr lang="en-US" sz="1100" dirty="0">
                <a:latin typeface="Anime Ace 2.0 BB" pitchFamily="50" charset="0"/>
              </a:rPr>
              <a:t>Can a pattern be observed such that we can use the findings of this thesis to create a guideline for future Digital Synesthesia interface designers? Could this research pave the way for a new “Mixed-Sensory Interface” field in the user interface world?</a:t>
            </a: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4"/>
            <a:ext cx="8572500" cy="303288"/>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6"/>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1111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2"/>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3"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0" y="2731325"/>
            <a:ext cx="1404257" cy="3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7" name="TextBox 6"/>
          <p:cNvSpPr txBox="1"/>
          <p:nvPr/>
        </p:nvSpPr>
        <p:spPr>
          <a:xfrm>
            <a:off x="342900" y="13716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TextBox 1"/>
          <p:cNvSpPr txBox="1"/>
          <p:nvPr/>
        </p:nvSpPr>
        <p:spPr>
          <a:xfrm>
            <a:off x="1028700" y="2628900"/>
            <a:ext cx="3314700" cy="646331"/>
          </a:xfrm>
          <a:prstGeom prst="rect">
            <a:avLst/>
          </a:prstGeom>
          <a:noFill/>
        </p:spPr>
        <p:txBody>
          <a:bodyPr wrap="square" rtlCol="0">
            <a:spAutoFit/>
          </a:bodyPr>
          <a:lstStyle/>
          <a:p>
            <a:r>
              <a:rPr lang="en-US" dirty="0" smtClean="0"/>
              <a:t>Picture of person practicing in the real world</a:t>
            </a:r>
            <a:endParaRPr lang="en-US" dirty="0"/>
          </a:p>
        </p:txBody>
      </p:sp>
      <p:sp>
        <p:nvSpPr>
          <p:cNvPr id="3" name="TextBox 2"/>
          <p:cNvSpPr txBox="1"/>
          <p:nvPr/>
        </p:nvSpPr>
        <p:spPr>
          <a:xfrm>
            <a:off x="4457700" y="3771900"/>
            <a:ext cx="3657600" cy="369332"/>
          </a:xfrm>
          <a:prstGeom prst="rect">
            <a:avLst/>
          </a:prstGeom>
          <a:noFill/>
        </p:spPr>
        <p:txBody>
          <a:bodyPr wrap="square" rtlCol="0">
            <a:spAutoFit/>
          </a:bodyPr>
          <a:lstStyle/>
          <a:p>
            <a:r>
              <a:rPr lang="en-US" dirty="0" smtClean="0"/>
              <a:t>Picture of virtual hand</a:t>
            </a:r>
            <a:endParaRPr lang="en-US" dirty="0"/>
          </a:p>
        </p:txBody>
      </p:sp>
    </p:spTree>
    <p:extLst>
      <p:ext uri="{BB962C8B-B14F-4D97-AF65-F5344CB8AC3E}">
        <p14:creationId xmlns:p14="http://schemas.microsoft.com/office/powerpoint/2010/main" val="1039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13082</TotalTime>
  <Words>2508</Words>
  <Application>Microsoft Office PowerPoint</Application>
  <PresentationFormat>On-screen Show (4:3)</PresentationFormat>
  <Paragraphs>440</Paragraphs>
  <Slides>60</Slides>
  <Notes>37</Notes>
  <HiddenSlides>2</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190</cp:revision>
  <dcterms:created xsi:type="dcterms:W3CDTF">2014-03-17T17:40:58Z</dcterms:created>
  <dcterms:modified xsi:type="dcterms:W3CDTF">2014-10-24T14:57:29Z</dcterms:modified>
</cp:coreProperties>
</file>